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7" name="Shape 11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1" name="Shape 13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7" name="Shape 13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4" name="Shape 14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1" name="Shape 15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4" name="Shape 16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0" name="Shape 17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5" name="Shape 6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2" name="Shape 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1" name="Shape 8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9" name="Shape 8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3" name="Shape 10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599"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599"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599"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599"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7999"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199"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199"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099"/>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0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8.png"/><Relationship Id="rId4" Type="http://schemas.openxmlformats.org/officeDocument/2006/relationships/image" Target="../media/image0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0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599" cy="2052599"/>
          </a:xfrm>
          <a:prstGeom prst="rect">
            <a:avLst/>
          </a:prstGeom>
        </p:spPr>
        <p:txBody>
          <a:bodyPr anchorCtr="0" anchor="b" bIns="91425" lIns="91425" rIns="91425" tIns="91425">
            <a:noAutofit/>
          </a:bodyPr>
          <a:lstStyle/>
          <a:p>
            <a:pPr lvl="0">
              <a:spcBef>
                <a:spcPts val="0"/>
              </a:spcBef>
              <a:buNone/>
            </a:pPr>
            <a:r>
              <a:rPr lang="en"/>
              <a:t>VLSI Project Presentation</a:t>
            </a:r>
          </a:p>
        </p:txBody>
      </p:sp>
      <p:sp>
        <p:nvSpPr>
          <p:cNvPr id="55" name="Shape 55"/>
          <p:cNvSpPr txBox="1"/>
          <p:nvPr>
            <p:ph idx="1" type="subTitle"/>
          </p:nvPr>
        </p:nvSpPr>
        <p:spPr>
          <a:xfrm>
            <a:off x="311700" y="2834125"/>
            <a:ext cx="8520599" cy="792600"/>
          </a:xfrm>
          <a:prstGeom prst="rect">
            <a:avLst/>
          </a:prstGeom>
        </p:spPr>
        <p:txBody>
          <a:bodyPr anchorCtr="0" anchor="t" bIns="91425" lIns="91425" rIns="91425" tIns="91425">
            <a:noAutofit/>
          </a:bodyPr>
          <a:lstStyle/>
          <a:p>
            <a:pPr lvl="0" rtl="0">
              <a:spcBef>
                <a:spcPts val="0"/>
              </a:spcBef>
              <a:buNone/>
            </a:pPr>
            <a:r>
              <a:rPr lang="en"/>
              <a:t>CMOS Phase Locked Loop</a:t>
            </a:r>
          </a:p>
          <a:p>
            <a:pPr lvl="0" rtl="0">
              <a:spcBef>
                <a:spcPts val="0"/>
              </a:spcBef>
              <a:buNone/>
            </a:pPr>
            <a:r>
              <a:rPr lang="en"/>
              <a:t>Group Members: Louis and Yucong</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PLL in Cadence without Frequency Division</a:t>
            </a:r>
          </a:p>
        </p:txBody>
      </p:sp>
      <p:sp>
        <p:nvSpPr>
          <p:cNvPr id="120" name="Shape 120"/>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121" name="Shape 121"/>
          <p:cNvPicPr preferRelativeResize="0"/>
          <p:nvPr/>
        </p:nvPicPr>
        <p:blipFill>
          <a:blip r:embed="rId3">
            <a:alphaModFix/>
          </a:blip>
          <a:stretch>
            <a:fillRect/>
          </a:stretch>
        </p:blipFill>
        <p:spPr>
          <a:xfrm>
            <a:off x="-68150" y="1017712"/>
            <a:ext cx="9143998" cy="4049573"/>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311700" y="264650"/>
            <a:ext cx="8520599" cy="572699"/>
          </a:xfrm>
          <a:prstGeom prst="rect">
            <a:avLst/>
          </a:prstGeom>
        </p:spPr>
        <p:txBody>
          <a:bodyPr anchorCtr="0" anchor="t" bIns="91425" lIns="91425" rIns="91425" tIns="91425">
            <a:noAutofit/>
          </a:bodyPr>
          <a:lstStyle/>
          <a:p>
            <a:pPr lvl="0">
              <a:spcBef>
                <a:spcPts val="0"/>
              </a:spcBef>
              <a:buNone/>
            </a:pPr>
            <a:r>
              <a:rPr lang="en"/>
              <a:t>Transient Simulation of 20GHz Reference Signal</a:t>
            </a:r>
          </a:p>
        </p:txBody>
      </p:sp>
      <p:sp>
        <p:nvSpPr>
          <p:cNvPr id="127" name="Shape 127"/>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128" name="Shape 128"/>
          <p:cNvPicPr preferRelativeResize="0"/>
          <p:nvPr/>
        </p:nvPicPr>
        <p:blipFill>
          <a:blip r:embed="rId3">
            <a:alphaModFix/>
          </a:blip>
          <a:stretch>
            <a:fillRect/>
          </a:stretch>
        </p:blipFill>
        <p:spPr>
          <a:xfrm>
            <a:off x="45425" y="837348"/>
            <a:ext cx="9144001" cy="4306152"/>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2" name="Shape 132"/>
        <p:cNvGrpSpPr/>
        <p:nvPr/>
      </p:nvGrpSpPr>
      <p:grpSpPr>
        <a:xfrm>
          <a:off x="0" y="0"/>
          <a:ext cx="0" cy="0"/>
          <a:chOff x="0" y="0"/>
          <a:chExt cx="0" cy="0"/>
        </a:xfrm>
      </p:grpSpPr>
      <p:sp>
        <p:nvSpPr>
          <p:cNvPr id="133" name="Shape 133"/>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Frequency Divider with D Flip Flop</a:t>
            </a:r>
          </a:p>
        </p:txBody>
      </p:sp>
      <p:pic>
        <p:nvPicPr>
          <p:cNvPr id="134" name="Shape 134"/>
          <p:cNvPicPr preferRelativeResize="0"/>
          <p:nvPr/>
        </p:nvPicPr>
        <p:blipFill>
          <a:blip r:embed="rId3">
            <a:alphaModFix/>
          </a:blip>
          <a:stretch>
            <a:fillRect/>
          </a:stretch>
        </p:blipFill>
        <p:spPr>
          <a:xfrm>
            <a:off x="1962150" y="1152462"/>
            <a:ext cx="5219700" cy="368617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140" name="Shape 140"/>
          <p:cNvPicPr preferRelativeResize="0"/>
          <p:nvPr/>
        </p:nvPicPr>
        <p:blipFill>
          <a:blip r:embed="rId3">
            <a:alphaModFix/>
          </a:blip>
          <a:stretch>
            <a:fillRect/>
          </a:stretch>
        </p:blipFill>
        <p:spPr>
          <a:xfrm>
            <a:off x="1625524" y="631300"/>
            <a:ext cx="6851549" cy="4512200"/>
          </a:xfrm>
          <a:prstGeom prst="rect">
            <a:avLst/>
          </a:prstGeom>
          <a:noFill/>
          <a:ln>
            <a:noFill/>
          </a:ln>
        </p:spPr>
      </p:pic>
      <p:sp>
        <p:nvSpPr>
          <p:cNvPr id="141" name="Shape 141"/>
          <p:cNvSpPr txBox="1"/>
          <p:nvPr>
            <p:ph type="title"/>
          </p:nvPr>
        </p:nvSpPr>
        <p:spPr>
          <a:xfrm>
            <a:off x="311700" y="115775"/>
            <a:ext cx="8520599" cy="572699"/>
          </a:xfrm>
          <a:prstGeom prst="rect">
            <a:avLst/>
          </a:prstGeom>
        </p:spPr>
        <p:txBody>
          <a:bodyPr anchorCtr="0" anchor="t" bIns="91425" lIns="91425" rIns="91425" tIns="91425">
            <a:noAutofit/>
          </a:bodyPr>
          <a:lstStyle/>
          <a:p>
            <a:pPr lvl="0">
              <a:spcBef>
                <a:spcPts val="0"/>
              </a:spcBef>
              <a:buNone/>
            </a:pPr>
            <a:r>
              <a:rPr lang="en"/>
              <a:t>Frequency Divider - CMOS Implementation</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pic>
        <p:nvPicPr>
          <p:cNvPr id="146" name="Shape 146"/>
          <p:cNvPicPr preferRelativeResize="0"/>
          <p:nvPr/>
        </p:nvPicPr>
        <p:blipFill>
          <a:blip r:embed="rId3">
            <a:alphaModFix/>
          </a:blip>
          <a:stretch>
            <a:fillRect/>
          </a:stretch>
        </p:blipFill>
        <p:spPr>
          <a:xfrm>
            <a:off x="1978749" y="99912"/>
            <a:ext cx="6966924" cy="4943674"/>
          </a:xfrm>
          <a:prstGeom prst="rect">
            <a:avLst/>
          </a:prstGeom>
          <a:noFill/>
          <a:ln>
            <a:noFill/>
          </a:ln>
        </p:spPr>
      </p:pic>
      <p:sp>
        <p:nvSpPr>
          <p:cNvPr id="147" name="Shape 147"/>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PLL with </a:t>
            </a:r>
          </a:p>
          <a:p>
            <a:pPr lvl="0" rtl="0">
              <a:spcBef>
                <a:spcPts val="0"/>
              </a:spcBef>
              <a:buNone/>
            </a:pPr>
            <a:r>
              <a:rPr lang="en"/>
              <a:t>Frequency</a:t>
            </a:r>
          </a:p>
          <a:p>
            <a:pPr lvl="0" rtl="0">
              <a:spcBef>
                <a:spcPts val="0"/>
              </a:spcBef>
              <a:buNone/>
            </a:pPr>
            <a:r>
              <a:rPr lang="en"/>
              <a:t>Division</a:t>
            </a:r>
          </a:p>
          <a:p>
            <a:pPr lvl="0" rtl="0">
              <a:spcBef>
                <a:spcPts val="0"/>
              </a:spcBef>
              <a:buNone/>
            </a:pPr>
            <a:r>
              <a:t/>
            </a:r>
            <a:endParaRPr/>
          </a:p>
          <a:p>
            <a:pPr lvl="0" rtl="0">
              <a:spcBef>
                <a:spcPts val="0"/>
              </a:spcBef>
              <a:buNone/>
            </a:pPr>
            <a:r>
              <a:rPr lang="en" sz="1800"/>
              <a:t>1/64 Division</a:t>
            </a:r>
          </a:p>
          <a:p>
            <a:pPr lvl="0" rtl="0">
              <a:spcBef>
                <a:spcPts val="0"/>
              </a:spcBef>
              <a:buNone/>
            </a:pPr>
            <a:r>
              <a:t/>
            </a:r>
            <a:endParaRPr/>
          </a:p>
          <a:p>
            <a:pPr lvl="0">
              <a:spcBef>
                <a:spcPts val="0"/>
              </a:spcBef>
              <a:buNone/>
            </a:pPr>
            <a:r>
              <a:t/>
            </a:r>
            <a:endParaRPr/>
          </a:p>
        </p:txBody>
      </p:sp>
      <p:sp>
        <p:nvSpPr>
          <p:cNvPr id="148" name="Shape 148"/>
          <p:cNvSpPr txBox="1"/>
          <p:nvPr/>
        </p:nvSpPr>
        <p:spPr>
          <a:xfrm>
            <a:off x="311700" y="2860200"/>
            <a:ext cx="2196899" cy="796500"/>
          </a:xfrm>
          <a:prstGeom prst="rect">
            <a:avLst/>
          </a:prstGeom>
          <a:noFill/>
          <a:ln>
            <a:noFill/>
          </a:ln>
        </p:spPr>
        <p:txBody>
          <a:bodyPr anchorCtr="0" anchor="t" bIns="91425" lIns="91425" rIns="91425" tIns="91425">
            <a:noAutofit/>
          </a:bodyPr>
          <a:lstStyle/>
          <a:p>
            <a:pPr lvl="0" rtl="0">
              <a:spcBef>
                <a:spcPts val="0"/>
              </a:spcBef>
              <a:buNone/>
            </a:pPr>
            <a:r>
              <a:rPr lang="en"/>
              <a:t>Simulations show ring oscillator works around 2GHz, we select 1/64 of 2GHz to be the reference, and simulate to prove functionality.</a:t>
            </a:r>
          </a:p>
          <a:p>
            <a:pPr lvl="0" rtl="0">
              <a:spcBef>
                <a:spcPts val="0"/>
              </a:spcBef>
              <a:buNone/>
            </a:pPr>
            <a:r>
              <a:t/>
            </a:r>
            <a:endParaRPr/>
          </a:p>
          <a:p>
            <a:pPr lvl="0">
              <a:spcBef>
                <a:spcPts val="0"/>
              </a:spcBef>
              <a:buNone/>
            </a:pPr>
            <a:r>
              <a:rPr lang="en"/>
              <a:t>37 Stage Ring Oscillator</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154" name="Shape 154"/>
          <p:cNvPicPr preferRelativeResize="0"/>
          <p:nvPr/>
        </p:nvPicPr>
        <p:blipFill>
          <a:blip r:embed="rId3">
            <a:alphaModFix/>
          </a:blip>
          <a:stretch>
            <a:fillRect/>
          </a:stretch>
        </p:blipFill>
        <p:spPr>
          <a:xfrm>
            <a:off x="118675" y="656975"/>
            <a:ext cx="9144000" cy="4407398"/>
          </a:xfrm>
          <a:prstGeom prst="rect">
            <a:avLst/>
          </a:prstGeom>
          <a:noFill/>
          <a:ln>
            <a:noFill/>
          </a:ln>
        </p:spPr>
      </p:pic>
      <p:sp>
        <p:nvSpPr>
          <p:cNvPr id="155" name="Shape 155"/>
          <p:cNvSpPr txBox="1"/>
          <p:nvPr>
            <p:ph type="title"/>
          </p:nvPr>
        </p:nvSpPr>
        <p:spPr>
          <a:xfrm>
            <a:off x="311700" y="183875"/>
            <a:ext cx="8520599" cy="572699"/>
          </a:xfrm>
          <a:prstGeom prst="rect">
            <a:avLst/>
          </a:prstGeom>
        </p:spPr>
        <p:txBody>
          <a:bodyPr anchorCtr="0" anchor="t" bIns="91425" lIns="91425" rIns="91425" tIns="91425">
            <a:noAutofit/>
          </a:bodyPr>
          <a:lstStyle/>
          <a:p>
            <a:pPr lvl="0">
              <a:spcBef>
                <a:spcPts val="0"/>
              </a:spcBef>
              <a:buNone/>
            </a:pPr>
            <a:r>
              <a:rPr lang="en"/>
              <a:t>Transient Simulation with Reference = 61.7 MHz</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Power Consumption</a:t>
            </a:r>
          </a:p>
        </p:txBody>
      </p:sp>
      <p:sp>
        <p:nvSpPr>
          <p:cNvPr id="161" name="Shape 161"/>
          <p:cNvSpPr txBox="1"/>
          <p:nvPr>
            <p:ph idx="1" type="body"/>
          </p:nvPr>
        </p:nvSpPr>
        <p:spPr>
          <a:xfrm>
            <a:off x="311700" y="1152475"/>
            <a:ext cx="8520599" cy="3416400"/>
          </a:xfrm>
          <a:prstGeom prst="rect">
            <a:avLst/>
          </a:prstGeom>
        </p:spPr>
        <p:txBody>
          <a:bodyPr anchorCtr="0" anchor="t" bIns="91425" lIns="91425" rIns="91425" tIns="91425">
            <a:noAutofit/>
          </a:bodyPr>
          <a:lstStyle/>
          <a:p>
            <a:pPr lvl="0" rtl="0">
              <a:spcBef>
                <a:spcPts val="0"/>
              </a:spcBef>
              <a:buNone/>
            </a:pPr>
            <a:r>
              <a:rPr lang="en"/>
              <a:t>The ring oscillator consumes the most power because it is constantly switching. The current to the ring oscillator was on the order of 0.4mA so the power is about 0.4mW.</a:t>
            </a:r>
          </a:p>
          <a:p>
            <a:pPr lvl="0" rtl="0">
              <a:spcBef>
                <a:spcPts val="0"/>
              </a:spcBef>
              <a:buNone/>
            </a:pPr>
            <a:r>
              <a:rPr lang="en"/>
              <a:t>The charge pump consumed the second most amount of power. When the ring oscillator starts locking to reference signal, it consumes lots of power because of DC current flowing. As the signal is locked, charge pump will mainly off and it will not consume lots of power.</a:t>
            </a:r>
          </a:p>
          <a:p>
            <a:pPr lvl="0">
              <a:spcBef>
                <a:spcPts val="0"/>
              </a:spcBef>
              <a:buNone/>
            </a:pPr>
            <a:r>
              <a:rPr lang="en"/>
              <a:t>The PFD and frequency divider consumed the least amount of power (~0.05mW).</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Errors and Future Work</a:t>
            </a:r>
          </a:p>
        </p:txBody>
      </p:sp>
      <p:sp>
        <p:nvSpPr>
          <p:cNvPr id="167" name="Shape 167"/>
          <p:cNvSpPr txBox="1"/>
          <p:nvPr>
            <p:ph idx="1" type="body"/>
          </p:nvPr>
        </p:nvSpPr>
        <p:spPr>
          <a:xfrm>
            <a:off x="311700" y="1152475"/>
            <a:ext cx="8520599" cy="3416400"/>
          </a:xfrm>
          <a:prstGeom prst="rect">
            <a:avLst/>
          </a:prstGeom>
        </p:spPr>
        <p:txBody>
          <a:bodyPr anchorCtr="0" anchor="t" bIns="91425" lIns="91425" rIns="91425" tIns="91425">
            <a:noAutofit/>
          </a:bodyPr>
          <a:lstStyle/>
          <a:p>
            <a:pPr lvl="0" rtl="0">
              <a:spcBef>
                <a:spcPts val="0"/>
              </a:spcBef>
              <a:buNone/>
            </a:pPr>
            <a:r>
              <a:rPr lang="en"/>
              <a:t>Locking time grows significantly when the size of ring oscillator and feedback loop is growing.</a:t>
            </a:r>
          </a:p>
          <a:p>
            <a:pPr lvl="0" rtl="0">
              <a:spcBef>
                <a:spcPts val="0"/>
              </a:spcBef>
              <a:buNone/>
            </a:pPr>
            <a:r>
              <a:rPr lang="en"/>
              <a:t>Need longer simulation time</a:t>
            </a:r>
          </a:p>
          <a:p>
            <a:pPr lvl="0">
              <a:spcBef>
                <a:spcPts val="0"/>
              </a:spcBef>
              <a:buNone/>
            </a:pPr>
            <a:r>
              <a:rPr lang="en"/>
              <a:t>Implement 1/N Frequency Divider where N is not 2^n</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Reference</a:t>
            </a:r>
          </a:p>
        </p:txBody>
      </p:sp>
      <p:sp>
        <p:nvSpPr>
          <p:cNvPr id="173" name="Shape 173"/>
          <p:cNvSpPr txBox="1"/>
          <p:nvPr>
            <p:ph idx="1" type="body"/>
          </p:nvPr>
        </p:nvSpPr>
        <p:spPr>
          <a:xfrm>
            <a:off x="311700" y="1152475"/>
            <a:ext cx="8520599" cy="3416400"/>
          </a:xfrm>
          <a:prstGeom prst="rect">
            <a:avLst/>
          </a:prstGeom>
        </p:spPr>
        <p:txBody>
          <a:bodyPr anchorCtr="0" anchor="t" bIns="91425" lIns="91425" rIns="91425" tIns="91425">
            <a:noAutofit/>
          </a:bodyPr>
          <a:lstStyle/>
          <a:p>
            <a:pPr lvl="0" rtl="0">
              <a:spcBef>
                <a:spcPts val="0"/>
              </a:spcBef>
              <a:buClr>
                <a:schemeClr val="dk1"/>
              </a:buClr>
              <a:buSzPct val="100000"/>
              <a:buFont typeface="Arial"/>
              <a:buNone/>
            </a:pPr>
            <a:r>
              <a:rPr lang="en" sz="1100">
                <a:solidFill>
                  <a:schemeClr val="dk1"/>
                </a:solidFill>
              </a:rPr>
              <a:t>[1] http://www.cse.unt.edu/~smohanty/Projects/DUE_0942629/Fall2011_ATV07_PLL-Design.pdf - Overview of Phase Locked Loops from a VLSI Perspective</a:t>
            </a:r>
          </a:p>
          <a:p>
            <a:pPr lvl="0" rtl="0">
              <a:spcBef>
                <a:spcPts val="0"/>
              </a:spcBef>
              <a:buClr>
                <a:schemeClr val="dk1"/>
              </a:buClr>
              <a:buSzPct val="100000"/>
              <a:buFont typeface="Arial"/>
              <a:buNone/>
            </a:pPr>
            <a:r>
              <a:rPr lang="en" sz="1100">
                <a:solidFill>
                  <a:schemeClr val="dk1"/>
                </a:solidFill>
              </a:rPr>
              <a:t>[2] http://dspace.mit.edu/bitstream/handle/1721.1/33386/62559899-MIT.pdf?sequence=2 - PhD Thesis on Phase Locked Ring Oscillator for Wireless Applications</a:t>
            </a:r>
          </a:p>
          <a:p>
            <a:pPr lvl="0" rtl="0">
              <a:spcBef>
                <a:spcPts val="0"/>
              </a:spcBef>
              <a:buClr>
                <a:schemeClr val="dk1"/>
              </a:buClr>
              <a:buSzPct val="100000"/>
              <a:buFont typeface="Arial"/>
              <a:buNone/>
            </a:pPr>
            <a:r>
              <a:rPr lang="en" sz="1100">
                <a:solidFill>
                  <a:schemeClr val="dk1"/>
                </a:solidFill>
              </a:rPr>
              <a:t>[3] http://www.ijsce.org/attachments/File/v2i2/B0529042212.pdf - Paper on Phase Frequency Detector and Charge Pump Design</a:t>
            </a:r>
          </a:p>
          <a:p>
            <a:pPr lvl="0">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Phase Locked Loop Block Diagram</a:t>
            </a:r>
          </a:p>
        </p:txBody>
      </p:sp>
      <p:sp>
        <p:nvSpPr>
          <p:cNvPr id="61" name="Shape 61"/>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62" name="Shape 62"/>
          <p:cNvPicPr preferRelativeResize="0"/>
          <p:nvPr/>
        </p:nvPicPr>
        <p:blipFill>
          <a:blip r:embed="rId3">
            <a:alphaModFix/>
          </a:blip>
          <a:stretch>
            <a:fillRect/>
          </a:stretch>
        </p:blipFill>
        <p:spPr>
          <a:xfrm>
            <a:off x="1301637" y="1579425"/>
            <a:ext cx="6315075" cy="190500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311700" y="172525"/>
            <a:ext cx="8520599" cy="572699"/>
          </a:xfrm>
          <a:prstGeom prst="rect">
            <a:avLst/>
          </a:prstGeom>
        </p:spPr>
        <p:txBody>
          <a:bodyPr anchorCtr="0" anchor="t" bIns="91425" lIns="91425" rIns="91425" tIns="91425">
            <a:noAutofit/>
          </a:bodyPr>
          <a:lstStyle/>
          <a:p>
            <a:pPr lvl="0">
              <a:spcBef>
                <a:spcPts val="0"/>
              </a:spcBef>
              <a:buNone/>
            </a:pPr>
            <a:r>
              <a:rPr lang="en"/>
              <a:t>Ring Oscillator</a:t>
            </a:r>
          </a:p>
        </p:txBody>
      </p:sp>
      <p:pic>
        <p:nvPicPr>
          <p:cNvPr id="68" name="Shape 68"/>
          <p:cNvPicPr preferRelativeResize="0"/>
          <p:nvPr/>
        </p:nvPicPr>
        <p:blipFill>
          <a:blip r:embed="rId3">
            <a:alphaModFix/>
          </a:blip>
          <a:stretch>
            <a:fillRect/>
          </a:stretch>
        </p:blipFill>
        <p:spPr>
          <a:xfrm>
            <a:off x="673225" y="1112226"/>
            <a:ext cx="7797549" cy="2445275"/>
          </a:xfrm>
          <a:prstGeom prst="rect">
            <a:avLst/>
          </a:prstGeom>
          <a:noFill/>
          <a:ln>
            <a:noFill/>
          </a:ln>
        </p:spPr>
      </p:pic>
      <p:sp>
        <p:nvSpPr>
          <p:cNvPr id="69" name="Shape 69"/>
          <p:cNvSpPr txBox="1"/>
          <p:nvPr/>
        </p:nvSpPr>
        <p:spPr>
          <a:xfrm>
            <a:off x="2667300" y="3439500"/>
            <a:ext cx="3809399" cy="902700"/>
          </a:xfrm>
          <a:prstGeom prst="rect">
            <a:avLst/>
          </a:prstGeom>
          <a:noFill/>
          <a:ln>
            <a:noFill/>
          </a:ln>
        </p:spPr>
        <p:txBody>
          <a:bodyPr anchorCtr="0" anchor="t" bIns="91425" lIns="91425" rIns="91425" tIns="91425">
            <a:noAutofit/>
          </a:bodyPr>
          <a:lstStyle/>
          <a:p>
            <a:pPr lvl="0">
              <a:spcBef>
                <a:spcPts val="0"/>
              </a:spcBef>
              <a:buNone/>
            </a:pPr>
            <a:r>
              <a:rPr lang="en"/>
              <a:t>CMOS ring oscillator requires odd number of inverters in series to introduce a feedback that cause output switching between 0 and 1.</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pic>
        <p:nvPicPr>
          <p:cNvPr id="74" name="Shape 74"/>
          <p:cNvPicPr preferRelativeResize="0"/>
          <p:nvPr/>
        </p:nvPicPr>
        <p:blipFill>
          <a:blip r:embed="rId3">
            <a:alphaModFix/>
          </a:blip>
          <a:stretch>
            <a:fillRect/>
          </a:stretch>
        </p:blipFill>
        <p:spPr>
          <a:xfrm>
            <a:off x="979078" y="229112"/>
            <a:ext cx="8164923" cy="4685275"/>
          </a:xfrm>
          <a:prstGeom prst="rect">
            <a:avLst/>
          </a:prstGeom>
          <a:noFill/>
          <a:ln>
            <a:noFill/>
          </a:ln>
        </p:spPr>
      </p:pic>
      <p:sp>
        <p:nvSpPr>
          <p:cNvPr id="75" name="Shape 75"/>
          <p:cNvSpPr txBox="1"/>
          <p:nvPr>
            <p:ph type="title"/>
          </p:nvPr>
        </p:nvSpPr>
        <p:spPr>
          <a:xfrm>
            <a:off x="141400" y="308750"/>
            <a:ext cx="8520599" cy="572699"/>
          </a:xfrm>
          <a:prstGeom prst="rect">
            <a:avLst/>
          </a:prstGeom>
        </p:spPr>
        <p:txBody>
          <a:bodyPr anchorCtr="0" anchor="t" bIns="91425" lIns="91425" rIns="91425" tIns="91425">
            <a:noAutofit/>
          </a:bodyPr>
          <a:lstStyle/>
          <a:p>
            <a:pPr lvl="0" rtl="0">
              <a:spcBef>
                <a:spcPts val="0"/>
              </a:spcBef>
              <a:buNone/>
            </a:pPr>
            <a:r>
              <a:rPr lang="en"/>
              <a:t>CMOS Implementation </a:t>
            </a:r>
          </a:p>
          <a:p>
            <a:pPr lvl="0" rtl="0">
              <a:spcBef>
                <a:spcPts val="0"/>
              </a:spcBef>
              <a:buNone/>
            </a:pPr>
            <a:r>
              <a:rPr lang="en"/>
              <a:t>for 3-stage</a:t>
            </a:r>
          </a:p>
          <a:p>
            <a:pPr lvl="0">
              <a:spcBef>
                <a:spcPts val="0"/>
              </a:spcBef>
              <a:buNone/>
            </a:pPr>
            <a:r>
              <a:rPr lang="en"/>
              <a:t>ring oscillator</a:t>
            </a:r>
          </a:p>
        </p:txBody>
      </p:sp>
      <p:sp>
        <p:nvSpPr>
          <p:cNvPr id="76" name="Shape 76"/>
          <p:cNvSpPr/>
          <p:nvPr/>
        </p:nvSpPr>
        <p:spPr>
          <a:xfrm>
            <a:off x="4757450" y="1028700"/>
            <a:ext cx="942299" cy="635699"/>
          </a:xfrm>
          <a:prstGeom prst="rect">
            <a:avLst/>
          </a:prstGeom>
          <a:solidFill>
            <a:srgbClr val="FF00FF">
              <a:alpha val="15230"/>
            </a:srgbClr>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7" name="Shape 77"/>
          <p:cNvSpPr/>
          <p:nvPr/>
        </p:nvSpPr>
        <p:spPr>
          <a:xfrm>
            <a:off x="4737987" y="3077275"/>
            <a:ext cx="942299" cy="635699"/>
          </a:xfrm>
          <a:prstGeom prst="rect">
            <a:avLst/>
          </a:prstGeom>
          <a:solidFill>
            <a:srgbClr val="FF00FF">
              <a:alpha val="15230"/>
            </a:srgbClr>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8" name="Shape 78"/>
          <p:cNvSpPr txBox="1"/>
          <p:nvPr/>
        </p:nvSpPr>
        <p:spPr>
          <a:xfrm>
            <a:off x="7074150" y="678625"/>
            <a:ext cx="1845000" cy="1207799"/>
          </a:xfrm>
          <a:prstGeom prst="rect">
            <a:avLst/>
          </a:prstGeom>
          <a:noFill/>
          <a:ln>
            <a:noFill/>
          </a:ln>
        </p:spPr>
        <p:txBody>
          <a:bodyPr anchorCtr="0" anchor="t" bIns="91425" lIns="91425" rIns="91425" tIns="91425">
            <a:noAutofit/>
          </a:bodyPr>
          <a:lstStyle/>
          <a:p>
            <a:pPr lvl="0">
              <a:spcBef>
                <a:spcPts val="0"/>
              </a:spcBef>
              <a:buNone/>
            </a:pPr>
            <a:r>
              <a:rPr lang="en" sz="2400"/>
              <a:t>starved current source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type="title"/>
          </p:nvPr>
        </p:nvSpPr>
        <p:spPr>
          <a:xfrm>
            <a:off x="311700" y="82500"/>
            <a:ext cx="8520599" cy="572699"/>
          </a:xfrm>
          <a:prstGeom prst="rect">
            <a:avLst/>
          </a:prstGeom>
        </p:spPr>
        <p:txBody>
          <a:bodyPr anchorCtr="0" anchor="t" bIns="91425" lIns="91425" rIns="91425" tIns="91425">
            <a:noAutofit/>
          </a:bodyPr>
          <a:lstStyle/>
          <a:p>
            <a:pPr lvl="0">
              <a:spcBef>
                <a:spcPts val="0"/>
              </a:spcBef>
              <a:buNone/>
            </a:pPr>
            <a:r>
              <a:rPr lang="en"/>
              <a:t>Transient Simulation of Ring Oscillator</a:t>
            </a:r>
          </a:p>
        </p:txBody>
      </p:sp>
      <p:sp>
        <p:nvSpPr>
          <p:cNvPr id="84" name="Shape 84"/>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85" name="Shape 85"/>
          <p:cNvPicPr preferRelativeResize="0"/>
          <p:nvPr/>
        </p:nvPicPr>
        <p:blipFill>
          <a:blip r:embed="rId3">
            <a:alphaModFix/>
          </a:blip>
          <a:stretch>
            <a:fillRect/>
          </a:stretch>
        </p:blipFill>
        <p:spPr>
          <a:xfrm>
            <a:off x="174600" y="562812"/>
            <a:ext cx="8794797" cy="4190425"/>
          </a:xfrm>
          <a:prstGeom prst="rect">
            <a:avLst/>
          </a:prstGeom>
          <a:noFill/>
          <a:ln>
            <a:noFill/>
          </a:ln>
        </p:spPr>
      </p:pic>
      <p:sp>
        <p:nvSpPr>
          <p:cNvPr id="86" name="Shape 86"/>
          <p:cNvSpPr txBox="1"/>
          <p:nvPr/>
        </p:nvSpPr>
        <p:spPr>
          <a:xfrm>
            <a:off x="2006850" y="4568875"/>
            <a:ext cx="5130300" cy="278700"/>
          </a:xfrm>
          <a:prstGeom prst="rect">
            <a:avLst/>
          </a:prstGeom>
          <a:noFill/>
          <a:ln>
            <a:noFill/>
          </a:ln>
        </p:spPr>
        <p:txBody>
          <a:bodyPr anchorCtr="0" anchor="t" bIns="91425" lIns="91425" rIns="91425" tIns="91425">
            <a:noAutofit/>
          </a:bodyPr>
          <a:lstStyle/>
          <a:p>
            <a:pPr lvl="0">
              <a:spcBef>
                <a:spcPts val="0"/>
              </a:spcBef>
              <a:buClr>
                <a:schemeClr val="dk1"/>
              </a:buClr>
              <a:buSzPct val="61111"/>
              <a:buFont typeface="Arial"/>
              <a:buNone/>
            </a:pPr>
            <a:r>
              <a:rPr lang="en" sz="1800">
                <a:solidFill>
                  <a:schemeClr val="dk1"/>
                </a:solidFill>
              </a:rPr>
              <a:t>Control Voltage = 900mV, Frequency = 22.2GHz</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Frequency Phase Detector</a:t>
            </a:r>
          </a:p>
        </p:txBody>
      </p:sp>
      <p:pic>
        <p:nvPicPr>
          <p:cNvPr id="92" name="Shape 92"/>
          <p:cNvPicPr preferRelativeResize="0"/>
          <p:nvPr/>
        </p:nvPicPr>
        <p:blipFill>
          <a:blip r:embed="rId3">
            <a:alphaModFix/>
          </a:blip>
          <a:stretch>
            <a:fillRect/>
          </a:stretch>
        </p:blipFill>
        <p:spPr>
          <a:xfrm>
            <a:off x="-167950" y="1152475"/>
            <a:ext cx="5486400" cy="3657600"/>
          </a:xfrm>
          <a:prstGeom prst="rect">
            <a:avLst/>
          </a:prstGeom>
          <a:noFill/>
          <a:ln>
            <a:noFill/>
          </a:ln>
        </p:spPr>
      </p:pic>
      <p:pic>
        <p:nvPicPr>
          <p:cNvPr id="93" name="Shape 93"/>
          <p:cNvPicPr preferRelativeResize="0"/>
          <p:nvPr/>
        </p:nvPicPr>
        <p:blipFill>
          <a:blip r:embed="rId4">
            <a:alphaModFix/>
          </a:blip>
          <a:stretch>
            <a:fillRect/>
          </a:stretch>
        </p:blipFill>
        <p:spPr>
          <a:xfrm>
            <a:off x="4401422" y="1393674"/>
            <a:ext cx="4583277" cy="34163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pic>
        <p:nvPicPr>
          <p:cNvPr id="98" name="Shape 98"/>
          <p:cNvPicPr preferRelativeResize="0"/>
          <p:nvPr/>
        </p:nvPicPr>
        <p:blipFill>
          <a:blip r:embed="rId3">
            <a:alphaModFix/>
          </a:blip>
          <a:stretch>
            <a:fillRect/>
          </a:stretch>
        </p:blipFill>
        <p:spPr>
          <a:xfrm>
            <a:off x="3046433" y="45425"/>
            <a:ext cx="6217332" cy="5143500"/>
          </a:xfrm>
          <a:prstGeom prst="rect">
            <a:avLst/>
          </a:prstGeom>
          <a:noFill/>
          <a:ln>
            <a:noFill/>
          </a:ln>
        </p:spPr>
      </p:pic>
      <p:sp>
        <p:nvSpPr>
          <p:cNvPr id="99" name="Shape 99"/>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Frequency Phase Detector</a:t>
            </a: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a:spcBef>
                <a:spcPts val="0"/>
              </a:spcBef>
              <a:buNone/>
            </a:pPr>
            <a:r>
              <a:t/>
            </a:r>
            <a:endParaRPr/>
          </a:p>
        </p:txBody>
      </p:sp>
      <p:sp>
        <p:nvSpPr>
          <p:cNvPr id="100" name="Shape 100"/>
          <p:cNvSpPr txBox="1"/>
          <p:nvPr/>
        </p:nvSpPr>
        <p:spPr>
          <a:xfrm>
            <a:off x="523625" y="2064725"/>
            <a:ext cx="2422500" cy="803099"/>
          </a:xfrm>
          <a:prstGeom prst="rect">
            <a:avLst/>
          </a:prstGeom>
          <a:noFill/>
          <a:ln>
            <a:noFill/>
          </a:ln>
        </p:spPr>
        <p:txBody>
          <a:bodyPr anchorCtr="0" anchor="t" bIns="91425" lIns="91425" rIns="91425" tIns="91425">
            <a:noAutofit/>
          </a:bodyPr>
          <a:lstStyle/>
          <a:p>
            <a:pPr lvl="0">
              <a:spcBef>
                <a:spcPts val="0"/>
              </a:spcBef>
              <a:buNone/>
            </a:pPr>
            <a:r>
              <a:rPr lang="en"/>
              <a:t>CMOS implementation for high speed applications. It has free dead zone and more sensitive behavior.</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Charge Pump and Loop Filter</a:t>
            </a:r>
          </a:p>
        </p:txBody>
      </p:sp>
      <p:sp>
        <p:nvSpPr>
          <p:cNvPr id="106" name="Shape 106"/>
          <p:cNvSpPr txBox="1"/>
          <p:nvPr>
            <p:ph idx="1" type="body"/>
          </p:nvPr>
        </p:nvSpPr>
        <p:spPr>
          <a:xfrm>
            <a:off x="311700" y="1152475"/>
            <a:ext cx="8520599" cy="3416400"/>
          </a:xfrm>
          <a:prstGeom prst="rect">
            <a:avLst/>
          </a:prstGeom>
        </p:spPr>
        <p:txBody>
          <a:bodyPr anchorCtr="0" anchor="t" bIns="91425" lIns="91425" rIns="91425" tIns="91425">
            <a:noAutofit/>
          </a:bodyPr>
          <a:lstStyle/>
          <a:p>
            <a:pPr lvl="0">
              <a:spcBef>
                <a:spcPts val="0"/>
              </a:spcBef>
              <a:buNone/>
            </a:pPr>
            <a:r>
              <a:t/>
            </a:r>
            <a:endParaRPr/>
          </a:p>
        </p:txBody>
      </p:sp>
      <p:pic>
        <p:nvPicPr>
          <p:cNvPr id="107" name="Shape 107"/>
          <p:cNvPicPr preferRelativeResize="0"/>
          <p:nvPr/>
        </p:nvPicPr>
        <p:blipFill>
          <a:blip r:embed="rId3">
            <a:alphaModFix/>
          </a:blip>
          <a:stretch>
            <a:fillRect/>
          </a:stretch>
        </p:blipFill>
        <p:spPr>
          <a:xfrm>
            <a:off x="1345745" y="1284425"/>
            <a:ext cx="6663778" cy="37909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pic>
        <p:nvPicPr>
          <p:cNvPr id="112" name="Shape 112"/>
          <p:cNvPicPr preferRelativeResize="0"/>
          <p:nvPr/>
        </p:nvPicPr>
        <p:blipFill>
          <a:blip r:embed="rId3">
            <a:alphaModFix/>
          </a:blip>
          <a:stretch>
            <a:fillRect/>
          </a:stretch>
        </p:blipFill>
        <p:spPr>
          <a:xfrm>
            <a:off x="457412" y="834300"/>
            <a:ext cx="8229174" cy="4309200"/>
          </a:xfrm>
          <a:prstGeom prst="rect">
            <a:avLst/>
          </a:prstGeom>
          <a:noFill/>
          <a:ln>
            <a:noFill/>
          </a:ln>
        </p:spPr>
      </p:pic>
      <p:sp>
        <p:nvSpPr>
          <p:cNvPr id="113" name="Shape 113"/>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Charge Pump and Loop Filter</a:t>
            </a:r>
          </a:p>
        </p:txBody>
      </p:sp>
      <p:sp>
        <p:nvSpPr>
          <p:cNvPr id="114" name="Shape 114"/>
          <p:cNvSpPr txBox="1"/>
          <p:nvPr/>
        </p:nvSpPr>
        <p:spPr>
          <a:xfrm>
            <a:off x="6427725" y="778150"/>
            <a:ext cx="2289599" cy="1340700"/>
          </a:xfrm>
          <a:prstGeom prst="rect">
            <a:avLst/>
          </a:prstGeom>
          <a:noFill/>
          <a:ln>
            <a:noFill/>
          </a:ln>
        </p:spPr>
        <p:txBody>
          <a:bodyPr anchorCtr="0" anchor="t" bIns="91425" lIns="91425" rIns="91425" tIns="91425">
            <a:noAutofit/>
          </a:bodyPr>
          <a:lstStyle/>
          <a:p>
            <a:pPr indent="-228600" lvl="0" marL="457200" rtl="0">
              <a:spcBef>
                <a:spcPts val="0"/>
              </a:spcBef>
              <a:buAutoNum type="arabicPeriod"/>
            </a:pPr>
            <a:r>
              <a:rPr lang="en"/>
              <a:t>Size PMOS and NMOS same to ensure identical current.</a:t>
            </a:r>
          </a:p>
          <a:p>
            <a:pPr indent="-228600" lvl="0" marL="457200">
              <a:spcBef>
                <a:spcPts val="0"/>
              </a:spcBef>
              <a:buAutoNum type="arabicPeriod"/>
            </a:pPr>
            <a:r>
              <a:rPr lang="en"/>
              <a:t>Use high order loop filter to stabilize charging/discharging response time.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